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ondensed" charset="1" panose="020B0506020202030204"/>
      <p:regular r:id="rId10"/>
    </p:embeddedFont>
    <p:embeddedFont>
      <p:font typeface="Helios Condensed Bold" charset="1" panose="020B0706030502030204"/>
      <p:regular r:id="rId11"/>
    </p:embeddedFont>
    <p:embeddedFont>
      <p:font typeface="Helios Condensed Italics" charset="1" panose="020B05060202020A0204"/>
      <p:regular r:id="rId12"/>
    </p:embeddedFont>
    <p:embeddedFont>
      <p:font typeface="Helios Condensed Bold Italics" charset="1" panose="020B070603050203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D"/>
        </a:solidFill>
      </p:bgPr>
    </p:bg>
    <p:spTree>
      <p:nvGrpSpPr>
        <p:cNvPr id="1" name=""/>
        <p:cNvGrpSpPr/>
        <p:nvPr/>
      </p:nvGrpSpPr>
      <p:grpSpPr>
        <a:xfrm>
          <a:off x="0" y="0"/>
          <a:ext cx="0" cy="0"/>
          <a:chOff x="0" y="0"/>
          <a:chExt cx="0" cy="0"/>
        </a:xfrm>
      </p:grpSpPr>
      <p:sp>
        <p:nvSpPr>
          <p:cNvPr name="Freeform 2" id="2"/>
          <p:cNvSpPr/>
          <p:nvPr/>
        </p:nvSpPr>
        <p:spPr>
          <a:xfrm flipH="false" flipV="false" rot="0">
            <a:off x="16457935" y="0"/>
            <a:ext cx="1830065" cy="1228575"/>
          </a:xfrm>
          <a:custGeom>
            <a:avLst/>
            <a:gdLst/>
            <a:ahLst/>
            <a:cxnLst/>
            <a:rect r="r" b="b" t="t" l="l"/>
            <a:pathLst>
              <a:path h="1228575" w="1830065">
                <a:moveTo>
                  <a:pt x="0" y="0"/>
                </a:moveTo>
                <a:lnTo>
                  <a:pt x="1830065" y="0"/>
                </a:lnTo>
                <a:lnTo>
                  <a:pt x="1830065" y="1228575"/>
                </a:lnTo>
                <a:lnTo>
                  <a:pt x="0" y="1228575"/>
                </a:lnTo>
                <a:lnTo>
                  <a:pt x="0" y="0"/>
                </a:lnTo>
                <a:close/>
              </a:path>
            </a:pathLst>
          </a:custGeom>
          <a:blipFill>
            <a:blip r:embed="rId2"/>
            <a:stretch>
              <a:fillRect l="0" t="0" r="0" b="0"/>
            </a:stretch>
          </a:blipFill>
        </p:spPr>
      </p:sp>
      <p:sp>
        <p:nvSpPr>
          <p:cNvPr name="TextBox 3" id="3"/>
          <p:cNvSpPr txBox="true"/>
          <p:nvPr/>
        </p:nvSpPr>
        <p:spPr>
          <a:xfrm rot="0">
            <a:off x="10970493" y="5260206"/>
            <a:ext cx="6288807" cy="480989"/>
          </a:xfrm>
          <a:prstGeom prst="rect">
            <a:avLst/>
          </a:prstGeom>
        </p:spPr>
        <p:txBody>
          <a:bodyPr anchor="t" rtlCol="false" tIns="0" lIns="0" bIns="0" rIns="0">
            <a:spAutoFit/>
          </a:bodyPr>
          <a:lstStyle/>
          <a:p>
            <a:pPr algn="r">
              <a:lnSpc>
                <a:spcPts val="3672"/>
              </a:lnSpc>
              <a:spcBef>
                <a:spcPct val="0"/>
              </a:spcBef>
            </a:pPr>
            <a:r>
              <a:rPr lang="en-US" sz="3278" spc="295">
                <a:solidFill>
                  <a:srgbClr val="333333"/>
                </a:solidFill>
                <a:latin typeface="Helios Condensed Bold"/>
              </a:rPr>
              <a:t>Rodrigo, Davi, Rafaela e Regina</a:t>
            </a:r>
          </a:p>
        </p:txBody>
      </p:sp>
      <p:sp>
        <p:nvSpPr>
          <p:cNvPr name="TextBox 4" id="4"/>
          <p:cNvSpPr txBox="true"/>
          <p:nvPr/>
        </p:nvSpPr>
        <p:spPr>
          <a:xfrm rot="0">
            <a:off x="1526203" y="4381469"/>
            <a:ext cx="15733097" cy="859688"/>
          </a:xfrm>
          <a:prstGeom prst="rect">
            <a:avLst/>
          </a:prstGeom>
        </p:spPr>
        <p:txBody>
          <a:bodyPr anchor="t" rtlCol="false" tIns="0" lIns="0" bIns="0" rIns="0">
            <a:spAutoFit/>
          </a:bodyPr>
          <a:lstStyle/>
          <a:p>
            <a:pPr algn="r">
              <a:lnSpc>
                <a:spcPts val="6568"/>
              </a:lnSpc>
              <a:spcBef>
                <a:spcPct val="0"/>
              </a:spcBef>
            </a:pPr>
            <a:r>
              <a:rPr lang="en-US" sz="5864" spc="392">
                <a:solidFill>
                  <a:srgbClr val="00BF63"/>
                </a:solidFill>
                <a:latin typeface="Helios Condensed"/>
              </a:rPr>
              <a:t>BRIEFING</a:t>
            </a:r>
            <a:r>
              <a:rPr lang="en-US" sz="5864" spc="392">
                <a:solidFill>
                  <a:srgbClr val="333333"/>
                </a:solidFill>
                <a:latin typeface="Helios Condensed"/>
              </a:rPr>
              <a:t>: E.E ADVENTOR DIVINO DE ALMEIDA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EFD"/>
        </a:solidFill>
      </p:bgPr>
    </p:bg>
    <p:spTree>
      <p:nvGrpSpPr>
        <p:cNvPr id="1" name=""/>
        <p:cNvGrpSpPr/>
        <p:nvPr/>
      </p:nvGrpSpPr>
      <p:grpSpPr>
        <a:xfrm>
          <a:off x="0" y="0"/>
          <a:ext cx="0" cy="0"/>
          <a:chOff x="0" y="0"/>
          <a:chExt cx="0" cy="0"/>
        </a:xfrm>
      </p:grpSpPr>
      <p:grpSp>
        <p:nvGrpSpPr>
          <p:cNvPr name="Group 2" id="2"/>
          <p:cNvGrpSpPr/>
          <p:nvPr/>
        </p:nvGrpSpPr>
        <p:grpSpPr>
          <a:xfrm rot="0">
            <a:off x="370575" y="1774051"/>
            <a:ext cx="6830913" cy="68309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26067" y="0"/>
                  </a:moveTo>
                  <a:lnTo>
                    <a:pt x="786733" y="0"/>
                  </a:lnTo>
                  <a:cubicBezTo>
                    <a:pt x="801129" y="0"/>
                    <a:pt x="812800" y="11671"/>
                    <a:pt x="812800" y="26067"/>
                  </a:cubicBezTo>
                  <a:lnTo>
                    <a:pt x="812800" y="786733"/>
                  </a:lnTo>
                  <a:cubicBezTo>
                    <a:pt x="812800" y="801129"/>
                    <a:pt x="801129" y="812800"/>
                    <a:pt x="786733" y="812800"/>
                  </a:cubicBezTo>
                  <a:lnTo>
                    <a:pt x="26067" y="812800"/>
                  </a:lnTo>
                  <a:cubicBezTo>
                    <a:pt x="11671" y="812800"/>
                    <a:pt x="0" y="801129"/>
                    <a:pt x="0" y="786733"/>
                  </a:cubicBezTo>
                  <a:lnTo>
                    <a:pt x="0" y="26067"/>
                  </a:lnTo>
                  <a:cubicBezTo>
                    <a:pt x="0" y="11671"/>
                    <a:pt x="11671" y="0"/>
                    <a:pt x="26067" y="0"/>
                  </a:cubicBezTo>
                  <a:close/>
                </a:path>
              </a:pathLst>
            </a:custGeom>
            <a:blipFill>
              <a:blip r:embed="rId2"/>
              <a:stretch>
                <a:fillRect l="-39005" t="0" r="-39005" b="0"/>
              </a:stretch>
            </a:blipFill>
          </p:spPr>
        </p:sp>
      </p:grpSp>
      <p:sp>
        <p:nvSpPr>
          <p:cNvPr name="Freeform 4" id="4"/>
          <p:cNvSpPr/>
          <p:nvPr/>
        </p:nvSpPr>
        <p:spPr>
          <a:xfrm flipH="false" flipV="false" rot="0">
            <a:off x="7403187" y="2166640"/>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493512" y="2185690"/>
            <a:ext cx="9235303" cy="531145"/>
          </a:xfrm>
          <a:prstGeom prst="rect">
            <a:avLst/>
          </a:prstGeom>
        </p:spPr>
        <p:txBody>
          <a:bodyPr anchor="t" rtlCol="false" tIns="0" lIns="0" bIns="0" rIns="0">
            <a:spAutoFit/>
          </a:bodyPr>
          <a:lstStyle/>
          <a:p>
            <a:pPr>
              <a:lnSpc>
                <a:spcPts val="4119"/>
              </a:lnSpc>
              <a:spcBef>
                <a:spcPct val="0"/>
              </a:spcBef>
            </a:pPr>
            <a:r>
              <a:rPr lang="en-US" sz="3677" spc="331">
                <a:solidFill>
                  <a:srgbClr val="333333"/>
                </a:solidFill>
                <a:latin typeface="Helios Condensed"/>
              </a:rPr>
              <a:t>Decreto de 08 de maio de 1971</a:t>
            </a:r>
          </a:p>
        </p:txBody>
      </p:sp>
      <p:sp>
        <p:nvSpPr>
          <p:cNvPr name="TextBox 6" id="6"/>
          <p:cNvSpPr txBox="true"/>
          <p:nvPr/>
        </p:nvSpPr>
        <p:spPr>
          <a:xfrm rot="0">
            <a:off x="8493512" y="3583166"/>
            <a:ext cx="9235303" cy="531145"/>
          </a:xfrm>
          <a:prstGeom prst="rect">
            <a:avLst/>
          </a:prstGeom>
        </p:spPr>
        <p:txBody>
          <a:bodyPr anchor="t" rtlCol="false" tIns="0" lIns="0" bIns="0" rIns="0">
            <a:spAutoFit/>
          </a:bodyPr>
          <a:lstStyle/>
          <a:p>
            <a:pPr>
              <a:lnSpc>
                <a:spcPts val="4119"/>
              </a:lnSpc>
              <a:spcBef>
                <a:spcPct val="0"/>
              </a:spcBef>
            </a:pPr>
            <a:r>
              <a:rPr lang="en-US" sz="3677" spc="331">
                <a:solidFill>
                  <a:srgbClr val="333333"/>
                </a:solidFill>
                <a:latin typeface="Helios Condensed"/>
              </a:rPr>
              <a:t>Homenagem a Adventor Divino de Almeida</a:t>
            </a:r>
          </a:p>
        </p:txBody>
      </p:sp>
      <p:sp>
        <p:nvSpPr>
          <p:cNvPr name="TextBox 7" id="7"/>
          <p:cNvSpPr txBox="true"/>
          <p:nvPr/>
        </p:nvSpPr>
        <p:spPr>
          <a:xfrm rot="0">
            <a:off x="8493512" y="4933460"/>
            <a:ext cx="9235303" cy="531145"/>
          </a:xfrm>
          <a:prstGeom prst="rect">
            <a:avLst/>
          </a:prstGeom>
        </p:spPr>
        <p:txBody>
          <a:bodyPr anchor="t" rtlCol="false" tIns="0" lIns="0" bIns="0" rIns="0">
            <a:spAutoFit/>
          </a:bodyPr>
          <a:lstStyle/>
          <a:p>
            <a:pPr>
              <a:lnSpc>
                <a:spcPts val="4119"/>
              </a:lnSpc>
              <a:spcBef>
                <a:spcPct val="0"/>
              </a:spcBef>
            </a:pPr>
            <a:r>
              <a:rPr lang="en-US" sz="3677" spc="331">
                <a:solidFill>
                  <a:srgbClr val="333333"/>
                </a:solidFill>
                <a:latin typeface="Helios Condensed"/>
              </a:rPr>
              <a:t>Neto de Coronel Sebastião Lima</a:t>
            </a:r>
          </a:p>
        </p:txBody>
      </p:sp>
      <p:sp>
        <p:nvSpPr>
          <p:cNvPr name="TextBox 8" id="8"/>
          <p:cNvSpPr txBox="true"/>
          <p:nvPr/>
        </p:nvSpPr>
        <p:spPr>
          <a:xfrm rot="0">
            <a:off x="8493512" y="6283755"/>
            <a:ext cx="9235303" cy="531145"/>
          </a:xfrm>
          <a:prstGeom prst="rect">
            <a:avLst/>
          </a:prstGeom>
        </p:spPr>
        <p:txBody>
          <a:bodyPr anchor="t" rtlCol="false" tIns="0" lIns="0" bIns="0" rIns="0">
            <a:spAutoFit/>
          </a:bodyPr>
          <a:lstStyle/>
          <a:p>
            <a:pPr>
              <a:lnSpc>
                <a:spcPts val="4119"/>
              </a:lnSpc>
              <a:spcBef>
                <a:spcPct val="0"/>
              </a:spcBef>
            </a:pPr>
            <a:r>
              <a:rPr lang="en-US" sz="3677" spc="331">
                <a:solidFill>
                  <a:srgbClr val="333333"/>
                </a:solidFill>
                <a:latin typeface="Helios Condensed"/>
              </a:rPr>
              <a:t>Casou em 1929</a:t>
            </a:r>
          </a:p>
        </p:txBody>
      </p:sp>
      <p:sp>
        <p:nvSpPr>
          <p:cNvPr name="TextBox 9" id="9"/>
          <p:cNvSpPr txBox="true"/>
          <p:nvPr/>
        </p:nvSpPr>
        <p:spPr>
          <a:xfrm rot="0">
            <a:off x="8493512" y="7634050"/>
            <a:ext cx="9235303" cy="531145"/>
          </a:xfrm>
          <a:prstGeom prst="rect">
            <a:avLst/>
          </a:prstGeom>
        </p:spPr>
        <p:txBody>
          <a:bodyPr anchor="t" rtlCol="false" tIns="0" lIns="0" bIns="0" rIns="0">
            <a:spAutoFit/>
          </a:bodyPr>
          <a:lstStyle/>
          <a:p>
            <a:pPr>
              <a:lnSpc>
                <a:spcPts val="4119"/>
              </a:lnSpc>
              <a:spcBef>
                <a:spcPct val="0"/>
              </a:spcBef>
            </a:pPr>
            <a:r>
              <a:rPr lang="en-US" sz="3677" spc="331">
                <a:solidFill>
                  <a:srgbClr val="333333"/>
                </a:solidFill>
                <a:latin typeface="Helios Condensed"/>
              </a:rPr>
              <a:t>Em 1954 assumiu a vida pública</a:t>
            </a:r>
          </a:p>
        </p:txBody>
      </p:sp>
      <p:sp>
        <p:nvSpPr>
          <p:cNvPr name="TextBox 10" id="10"/>
          <p:cNvSpPr txBox="true"/>
          <p:nvPr/>
        </p:nvSpPr>
        <p:spPr>
          <a:xfrm rot="0">
            <a:off x="7704936" y="650395"/>
            <a:ext cx="2391051" cy="756611"/>
          </a:xfrm>
          <a:prstGeom prst="rect">
            <a:avLst/>
          </a:prstGeom>
        </p:spPr>
        <p:txBody>
          <a:bodyPr anchor="t" rtlCol="false" tIns="0" lIns="0" bIns="0" rIns="0">
            <a:spAutoFit/>
          </a:bodyPr>
          <a:lstStyle/>
          <a:p>
            <a:pPr algn="ctr">
              <a:lnSpc>
                <a:spcPts val="5964"/>
              </a:lnSpc>
              <a:spcBef>
                <a:spcPct val="0"/>
              </a:spcBef>
            </a:pPr>
            <a:r>
              <a:rPr lang="en-US" sz="5012">
                <a:solidFill>
                  <a:srgbClr val="00BF63"/>
                </a:solidFill>
                <a:latin typeface="Helios Condensed"/>
              </a:rPr>
              <a:t>HISTÓRIA</a:t>
            </a:r>
          </a:p>
        </p:txBody>
      </p:sp>
      <p:sp>
        <p:nvSpPr>
          <p:cNvPr name="Freeform 11" id="11"/>
          <p:cNvSpPr/>
          <p:nvPr/>
        </p:nvSpPr>
        <p:spPr>
          <a:xfrm flipH="false" flipV="false" rot="0">
            <a:off x="7479677" y="3625887"/>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479677" y="4953257"/>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7479677" y="6264705"/>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479677" y="7615000"/>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490141" y="10118357"/>
            <a:ext cx="15926247" cy="168643"/>
          </a:xfrm>
          <a:prstGeom prst="rect">
            <a:avLst/>
          </a:prstGeom>
        </p:spPr>
        <p:txBody>
          <a:bodyPr anchor="t" rtlCol="false" tIns="0" lIns="0" bIns="0" rIns="0">
            <a:spAutoFit/>
          </a:bodyPr>
          <a:lstStyle/>
          <a:p>
            <a:pPr algn="ctr">
              <a:lnSpc>
                <a:spcPts val="1474"/>
              </a:lnSpc>
            </a:pPr>
            <a:r>
              <a:rPr lang="en-US" sz="1053">
                <a:solidFill>
                  <a:srgbClr val="000000"/>
                </a:solidFill>
                <a:latin typeface="Open Sans"/>
              </a:rPr>
              <a:t>fonte: http://ppp.sistemas.sed.ms.gov.br/ProjetoPoliticoPedagogico/Visualizar.aspx?PPPID=54GiazEFz8U=#:~:text=A%20Escola%20Estadual%20Adventor%20Divino%20de%20Almeida%20foi%20criada%20pelo,20%20de%20novembro%20de%201909.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4112216"/>
            <a:ext cx="15080906" cy="0"/>
          </a:xfrm>
          <a:prstGeom prst="line">
            <a:avLst/>
          </a:prstGeom>
          <a:ln cap="flat" w="47625">
            <a:solidFill>
              <a:srgbClr val="333333"/>
            </a:solidFill>
            <a:prstDash val="solid"/>
            <a:headEnd type="none" len="sm" w="sm"/>
            <a:tailEnd type="none" len="sm" w="sm"/>
          </a:ln>
        </p:spPr>
      </p:sp>
      <p:grpSp>
        <p:nvGrpSpPr>
          <p:cNvPr name="Group 3" id="3"/>
          <p:cNvGrpSpPr/>
          <p:nvPr/>
        </p:nvGrpSpPr>
        <p:grpSpPr>
          <a:xfrm rot="0">
            <a:off x="1028700" y="3848239"/>
            <a:ext cx="466896" cy="481451"/>
            <a:chOff x="0" y="0"/>
            <a:chExt cx="788228" cy="812800"/>
          </a:xfrm>
        </p:grpSpPr>
        <p:sp>
          <p:nvSpPr>
            <p:cNvPr name="Freeform 4" id="4"/>
            <p:cNvSpPr/>
            <p:nvPr/>
          </p:nvSpPr>
          <p:spPr>
            <a:xfrm flipH="false" flipV="false" rot="0">
              <a:off x="0" y="0"/>
              <a:ext cx="788228" cy="812800"/>
            </a:xfrm>
            <a:custGeom>
              <a:avLst/>
              <a:gdLst/>
              <a:ahLst/>
              <a:cxnLst/>
              <a:rect r="r" b="b" t="t" l="l"/>
              <a:pathLst>
                <a:path h="812800" w="788228">
                  <a:moveTo>
                    <a:pt x="394114" y="0"/>
                  </a:moveTo>
                  <a:cubicBezTo>
                    <a:pt x="176451" y="0"/>
                    <a:pt x="0" y="181951"/>
                    <a:pt x="0" y="406400"/>
                  </a:cubicBezTo>
                  <a:cubicBezTo>
                    <a:pt x="0" y="630849"/>
                    <a:pt x="176451" y="812800"/>
                    <a:pt x="394114" y="812800"/>
                  </a:cubicBezTo>
                  <a:cubicBezTo>
                    <a:pt x="611777" y="812800"/>
                    <a:pt x="788228" y="630849"/>
                    <a:pt x="788228" y="406400"/>
                  </a:cubicBezTo>
                  <a:cubicBezTo>
                    <a:pt x="788228" y="181951"/>
                    <a:pt x="611777" y="0"/>
                    <a:pt x="394114" y="0"/>
                  </a:cubicBezTo>
                  <a:close/>
                </a:path>
              </a:pathLst>
            </a:custGeom>
            <a:solidFill>
              <a:srgbClr val="333333"/>
            </a:solidFill>
          </p:spPr>
        </p:sp>
        <p:sp>
          <p:nvSpPr>
            <p:cNvPr name="TextBox 5" id="5"/>
            <p:cNvSpPr txBox="true"/>
            <p:nvPr/>
          </p:nvSpPr>
          <p:spPr>
            <a:xfrm>
              <a:off x="73896" y="85725"/>
              <a:ext cx="640435" cy="650875"/>
            </a:xfrm>
            <a:prstGeom prst="rect">
              <a:avLst/>
            </a:prstGeom>
          </p:spPr>
          <p:txBody>
            <a:bodyPr anchor="ctr" rtlCol="false" tIns="49603" lIns="49603" bIns="49603" rIns="49603"/>
            <a:lstStyle/>
            <a:p>
              <a:pPr algn="ctr">
                <a:lnSpc>
                  <a:spcPts val="2499"/>
                </a:lnSpc>
              </a:pPr>
            </a:p>
          </p:txBody>
        </p:sp>
      </p:grpSp>
      <p:grpSp>
        <p:nvGrpSpPr>
          <p:cNvPr name="Group 6" id="6"/>
          <p:cNvGrpSpPr/>
          <p:nvPr/>
        </p:nvGrpSpPr>
        <p:grpSpPr>
          <a:xfrm rot="0">
            <a:off x="3859438" y="3848239"/>
            <a:ext cx="466896" cy="481451"/>
            <a:chOff x="0" y="0"/>
            <a:chExt cx="788228" cy="812800"/>
          </a:xfrm>
        </p:grpSpPr>
        <p:sp>
          <p:nvSpPr>
            <p:cNvPr name="Freeform 7" id="7"/>
            <p:cNvSpPr/>
            <p:nvPr/>
          </p:nvSpPr>
          <p:spPr>
            <a:xfrm flipH="false" flipV="false" rot="0">
              <a:off x="0" y="0"/>
              <a:ext cx="788228" cy="812800"/>
            </a:xfrm>
            <a:custGeom>
              <a:avLst/>
              <a:gdLst/>
              <a:ahLst/>
              <a:cxnLst/>
              <a:rect r="r" b="b" t="t" l="l"/>
              <a:pathLst>
                <a:path h="812800" w="788228">
                  <a:moveTo>
                    <a:pt x="394114" y="0"/>
                  </a:moveTo>
                  <a:cubicBezTo>
                    <a:pt x="176451" y="0"/>
                    <a:pt x="0" y="181951"/>
                    <a:pt x="0" y="406400"/>
                  </a:cubicBezTo>
                  <a:cubicBezTo>
                    <a:pt x="0" y="630849"/>
                    <a:pt x="176451" y="812800"/>
                    <a:pt x="394114" y="812800"/>
                  </a:cubicBezTo>
                  <a:cubicBezTo>
                    <a:pt x="611777" y="812800"/>
                    <a:pt x="788228" y="630849"/>
                    <a:pt x="788228" y="406400"/>
                  </a:cubicBezTo>
                  <a:cubicBezTo>
                    <a:pt x="788228" y="181951"/>
                    <a:pt x="611777" y="0"/>
                    <a:pt x="394114" y="0"/>
                  </a:cubicBezTo>
                  <a:close/>
                </a:path>
              </a:pathLst>
            </a:custGeom>
            <a:solidFill>
              <a:srgbClr val="333333"/>
            </a:solidFill>
          </p:spPr>
        </p:sp>
        <p:sp>
          <p:nvSpPr>
            <p:cNvPr name="TextBox 8" id="8"/>
            <p:cNvSpPr txBox="true"/>
            <p:nvPr/>
          </p:nvSpPr>
          <p:spPr>
            <a:xfrm>
              <a:off x="73896" y="85725"/>
              <a:ext cx="640435" cy="650875"/>
            </a:xfrm>
            <a:prstGeom prst="rect">
              <a:avLst/>
            </a:prstGeom>
          </p:spPr>
          <p:txBody>
            <a:bodyPr anchor="ctr" rtlCol="false" tIns="49603" lIns="49603" bIns="49603" rIns="49603"/>
            <a:lstStyle/>
            <a:p>
              <a:pPr algn="ctr">
                <a:lnSpc>
                  <a:spcPts val="2499"/>
                </a:lnSpc>
              </a:pPr>
            </a:p>
          </p:txBody>
        </p:sp>
      </p:grpSp>
      <p:grpSp>
        <p:nvGrpSpPr>
          <p:cNvPr name="Group 9" id="9"/>
          <p:cNvGrpSpPr/>
          <p:nvPr/>
        </p:nvGrpSpPr>
        <p:grpSpPr>
          <a:xfrm rot="0">
            <a:off x="7112566" y="3871491"/>
            <a:ext cx="466896" cy="481451"/>
            <a:chOff x="0" y="0"/>
            <a:chExt cx="788228" cy="812800"/>
          </a:xfrm>
        </p:grpSpPr>
        <p:sp>
          <p:nvSpPr>
            <p:cNvPr name="Freeform 10" id="10"/>
            <p:cNvSpPr/>
            <p:nvPr/>
          </p:nvSpPr>
          <p:spPr>
            <a:xfrm flipH="false" flipV="false" rot="0">
              <a:off x="0" y="0"/>
              <a:ext cx="788228" cy="812800"/>
            </a:xfrm>
            <a:custGeom>
              <a:avLst/>
              <a:gdLst/>
              <a:ahLst/>
              <a:cxnLst/>
              <a:rect r="r" b="b" t="t" l="l"/>
              <a:pathLst>
                <a:path h="812800" w="788228">
                  <a:moveTo>
                    <a:pt x="394114" y="0"/>
                  </a:moveTo>
                  <a:cubicBezTo>
                    <a:pt x="176451" y="0"/>
                    <a:pt x="0" y="181951"/>
                    <a:pt x="0" y="406400"/>
                  </a:cubicBezTo>
                  <a:cubicBezTo>
                    <a:pt x="0" y="630849"/>
                    <a:pt x="176451" y="812800"/>
                    <a:pt x="394114" y="812800"/>
                  </a:cubicBezTo>
                  <a:cubicBezTo>
                    <a:pt x="611777" y="812800"/>
                    <a:pt x="788228" y="630849"/>
                    <a:pt x="788228" y="406400"/>
                  </a:cubicBezTo>
                  <a:cubicBezTo>
                    <a:pt x="788228" y="181951"/>
                    <a:pt x="611777" y="0"/>
                    <a:pt x="394114" y="0"/>
                  </a:cubicBezTo>
                  <a:close/>
                </a:path>
              </a:pathLst>
            </a:custGeom>
            <a:solidFill>
              <a:srgbClr val="333333"/>
            </a:solidFill>
          </p:spPr>
        </p:sp>
        <p:sp>
          <p:nvSpPr>
            <p:cNvPr name="TextBox 11" id="11"/>
            <p:cNvSpPr txBox="true"/>
            <p:nvPr/>
          </p:nvSpPr>
          <p:spPr>
            <a:xfrm>
              <a:off x="73896" y="85725"/>
              <a:ext cx="640435" cy="650875"/>
            </a:xfrm>
            <a:prstGeom prst="rect">
              <a:avLst/>
            </a:prstGeom>
          </p:spPr>
          <p:txBody>
            <a:bodyPr anchor="ctr" rtlCol="false" tIns="49603" lIns="49603" bIns="49603" rIns="49603"/>
            <a:lstStyle/>
            <a:p>
              <a:pPr algn="ctr">
                <a:lnSpc>
                  <a:spcPts val="2499"/>
                </a:lnSpc>
              </a:pPr>
            </a:p>
          </p:txBody>
        </p:sp>
      </p:grpSp>
      <p:grpSp>
        <p:nvGrpSpPr>
          <p:cNvPr name="Group 12" id="12"/>
          <p:cNvGrpSpPr/>
          <p:nvPr/>
        </p:nvGrpSpPr>
        <p:grpSpPr>
          <a:xfrm rot="0">
            <a:off x="10365695" y="3871491"/>
            <a:ext cx="466896" cy="481451"/>
            <a:chOff x="0" y="0"/>
            <a:chExt cx="788228" cy="812800"/>
          </a:xfrm>
        </p:grpSpPr>
        <p:sp>
          <p:nvSpPr>
            <p:cNvPr name="Freeform 13" id="13"/>
            <p:cNvSpPr/>
            <p:nvPr/>
          </p:nvSpPr>
          <p:spPr>
            <a:xfrm flipH="false" flipV="false" rot="0">
              <a:off x="0" y="0"/>
              <a:ext cx="788228" cy="812800"/>
            </a:xfrm>
            <a:custGeom>
              <a:avLst/>
              <a:gdLst/>
              <a:ahLst/>
              <a:cxnLst/>
              <a:rect r="r" b="b" t="t" l="l"/>
              <a:pathLst>
                <a:path h="812800" w="788228">
                  <a:moveTo>
                    <a:pt x="394114" y="0"/>
                  </a:moveTo>
                  <a:cubicBezTo>
                    <a:pt x="176451" y="0"/>
                    <a:pt x="0" y="181951"/>
                    <a:pt x="0" y="406400"/>
                  </a:cubicBezTo>
                  <a:cubicBezTo>
                    <a:pt x="0" y="630849"/>
                    <a:pt x="176451" y="812800"/>
                    <a:pt x="394114" y="812800"/>
                  </a:cubicBezTo>
                  <a:cubicBezTo>
                    <a:pt x="611777" y="812800"/>
                    <a:pt x="788228" y="630849"/>
                    <a:pt x="788228" y="406400"/>
                  </a:cubicBezTo>
                  <a:cubicBezTo>
                    <a:pt x="788228" y="181951"/>
                    <a:pt x="611777" y="0"/>
                    <a:pt x="394114" y="0"/>
                  </a:cubicBezTo>
                  <a:close/>
                </a:path>
              </a:pathLst>
            </a:custGeom>
            <a:solidFill>
              <a:srgbClr val="333333"/>
            </a:solidFill>
          </p:spPr>
        </p:sp>
        <p:sp>
          <p:nvSpPr>
            <p:cNvPr name="TextBox 14" id="14"/>
            <p:cNvSpPr txBox="true"/>
            <p:nvPr/>
          </p:nvSpPr>
          <p:spPr>
            <a:xfrm>
              <a:off x="73896" y="85725"/>
              <a:ext cx="640435" cy="650875"/>
            </a:xfrm>
            <a:prstGeom prst="rect">
              <a:avLst/>
            </a:prstGeom>
          </p:spPr>
          <p:txBody>
            <a:bodyPr anchor="ctr" rtlCol="false" tIns="49603" lIns="49603" bIns="49603" rIns="49603"/>
            <a:lstStyle/>
            <a:p>
              <a:pPr algn="ctr">
                <a:lnSpc>
                  <a:spcPts val="2499"/>
                </a:lnSpc>
              </a:pPr>
            </a:p>
          </p:txBody>
        </p:sp>
      </p:grpSp>
      <p:sp>
        <p:nvSpPr>
          <p:cNvPr name="AutoShape 15" id="15"/>
          <p:cNvSpPr/>
          <p:nvPr/>
        </p:nvSpPr>
        <p:spPr>
          <a:xfrm rot="0">
            <a:off x="17391598" y="1691420"/>
            <a:ext cx="563136" cy="0"/>
          </a:xfrm>
          <a:prstGeom prst="line">
            <a:avLst/>
          </a:prstGeom>
          <a:ln cap="flat" w="47625">
            <a:solidFill>
              <a:srgbClr val="333333"/>
            </a:solidFill>
            <a:prstDash val="solid"/>
            <a:headEnd type="none" len="sm" w="sm"/>
            <a:tailEnd type="none" len="sm" w="sm"/>
          </a:ln>
        </p:spPr>
      </p:sp>
      <p:grpSp>
        <p:nvGrpSpPr>
          <p:cNvPr name="Group 16" id="16"/>
          <p:cNvGrpSpPr/>
          <p:nvPr/>
        </p:nvGrpSpPr>
        <p:grpSpPr>
          <a:xfrm rot="0">
            <a:off x="13913229" y="3848239"/>
            <a:ext cx="478164" cy="493070"/>
            <a:chOff x="0" y="0"/>
            <a:chExt cx="788228" cy="812800"/>
          </a:xfrm>
        </p:grpSpPr>
        <p:sp>
          <p:nvSpPr>
            <p:cNvPr name="Freeform 17" id="17"/>
            <p:cNvSpPr/>
            <p:nvPr/>
          </p:nvSpPr>
          <p:spPr>
            <a:xfrm flipH="false" flipV="false" rot="0">
              <a:off x="0" y="0"/>
              <a:ext cx="788228" cy="812800"/>
            </a:xfrm>
            <a:custGeom>
              <a:avLst/>
              <a:gdLst/>
              <a:ahLst/>
              <a:cxnLst/>
              <a:rect r="r" b="b" t="t" l="l"/>
              <a:pathLst>
                <a:path h="812800" w="788228">
                  <a:moveTo>
                    <a:pt x="394114" y="0"/>
                  </a:moveTo>
                  <a:cubicBezTo>
                    <a:pt x="176451" y="0"/>
                    <a:pt x="0" y="181951"/>
                    <a:pt x="0" y="406400"/>
                  </a:cubicBezTo>
                  <a:cubicBezTo>
                    <a:pt x="0" y="630849"/>
                    <a:pt x="176451" y="812800"/>
                    <a:pt x="394114" y="812800"/>
                  </a:cubicBezTo>
                  <a:cubicBezTo>
                    <a:pt x="611777" y="812800"/>
                    <a:pt x="788228" y="630849"/>
                    <a:pt x="788228" y="406400"/>
                  </a:cubicBezTo>
                  <a:cubicBezTo>
                    <a:pt x="788228" y="181951"/>
                    <a:pt x="611777" y="0"/>
                    <a:pt x="394114" y="0"/>
                  </a:cubicBezTo>
                  <a:close/>
                </a:path>
              </a:pathLst>
            </a:custGeom>
            <a:solidFill>
              <a:srgbClr val="333333"/>
            </a:solidFill>
          </p:spPr>
        </p:sp>
        <p:sp>
          <p:nvSpPr>
            <p:cNvPr name="TextBox 18" id="18"/>
            <p:cNvSpPr txBox="true"/>
            <p:nvPr/>
          </p:nvSpPr>
          <p:spPr>
            <a:xfrm>
              <a:off x="73896" y="85725"/>
              <a:ext cx="640435" cy="650875"/>
            </a:xfrm>
            <a:prstGeom prst="rect">
              <a:avLst/>
            </a:prstGeom>
          </p:spPr>
          <p:txBody>
            <a:bodyPr anchor="ctr" rtlCol="false" tIns="50800" lIns="50800" bIns="50800" rIns="50800"/>
            <a:lstStyle/>
            <a:p>
              <a:pPr algn="ctr">
                <a:lnSpc>
                  <a:spcPts val="2499"/>
                </a:lnSpc>
              </a:pPr>
            </a:p>
          </p:txBody>
        </p:sp>
      </p:grpSp>
      <p:sp>
        <p:nvSpPr>
          <p:cNvPr name="Freeform 19" id="19"/>
          <p:cNvSpPr/>
          <p:nvPr/>
        </p:nvSpPr>
        <p:spPr>
          <a:xfrm flipH="false" flipV="false" rot="-5400000">
            <a:off x="532159" y="7577541"/>
            <a:ext cx="1459979" cy="751889"/>
          </a:xfrm>
          <a:custGeom>
            <a:avLst/>
            <a:gdLst/>
            <a:ahLst/>
            <a:cxnLst/>
            <a:rect r="r" b="b" t="t" l="l"/>
            <a:pathLst>
              <a:path h="751889" w="1459979">
                <a:moveTo>
                  <a:pt x="0" y="0"/>
                </a:moveTo>
                <a:lnTo>
                  <a:pt x="1459978" y="0"/>
                </a:lnTo>
                <a:lnTo>
                  <a:pt x="1459978" y="751889"/>
                </a:lnTo>
                <a:lnTo>
                  <a:pt x="0" y="751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7642809" y="1066800"/>
            <a:ext cx="9616491" cy="672327"/>
          </a:xfrm>
          <a:prstGeom prst="rect">
            <a:avLst/>
          </a:prstGeom>
        </p:spPr>
        <p:txBody>
          <a:bodyPr anchor="t" rtlCol="false" tIns="0" lIns="0" bIns="0" rIns="0">
            <a:spAutoFit/>
          </a:bodyPr>
          <a:lstStyle/>
          <a:p>
            <a:pPr algn="r">
              <a:lnSpc>
                <a:spcPts val="5225"/>
              </a:lnSpc>
            </a:pPr>
            <a:r>
              <a:rPr lang="en-US" sz="4390">
                <a:solidFill>
                  <a:srgbClr val="333333"/>
                </a:solidFill>
                <a:latin typeface="Helios Condensed"/>
              </a:rPr>
              <a:t>SITUAÇÃO DO COLÉGIO</a:t>
            </a:r>
          </a:p>
        </p:txBody>
      </p:sp>
      <p:sp>
        <p:nvSpPr>
          <p:cNvPr name="TextBox 21" id="21"/>
          <p:cNvSpPr txBox="true"/>
          <p:nvPr/>
        </p:nvSpPr>
        <p:spPr>
          <a:xfrm rot="0">
            <a:off x="1028700" y="6051877"/>
            <a:ext cx="1949461" cy="3768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509.43 pontos</a:t>
            </a:r>
          </a:p>
        </p:txBody>
      </p:sp>
      <p:sp>
        <p:nvSpPr>
          <p:cNvPr name="TextBox 22" id="22"/>
          <p:cNvSpPr txBox="true"/>
          <p:nvPr/>
        </p:nvSpPr>
        <p:spPr>
          <a:xfrm rot="0">
            <a:off x="1028700" y="4667669"/>
            <a:ext cx="1949461" cy="1250442"/>
          </a:xfrm>
          <a:prstGeom prst="rect">
            <a:avLst/>
          </a:prstGeom>
        </p:spPr>
        <p:txBody>
          <a:bodyPr anchor="t" rtlCol="false" tIns="0" lIns="0" bIns="0" rIns="0">
            <a:spAutoFit/>
          </a:bodyPr>
          <a:lstStyle/>
          <a:p>
            <a:pPr>
              <a:lnSpc>
                <a:spcPts val="2499"/>
              </a:lnSpc>
            </a:pPr>
            <a:r>
              <a:rPr lang="en-US" sz="2100">
                <a:solidFill>
                  <a:srgbClr val="333333"/>
                </a:solidFill>
                <a:latin typeface="Helios Condensed"/>
              </a:rPr>
              <a:t>MÉDIA EM CIÊNCIAS HUMANAS</a:t>
            </a:r>
          </a:p>
          <a:p>
            <a:pPr>
              <a:lnSpc>
                <a:spcPts val="2499"/>
              </a:lnSpc>
            </a:pPr>
          </a:p>
        </p:txBody>
      </p:sp>
      <p:sp>
        <p:nvSpPr>
          <p:cNvPr name="TextBox 23" id="23"/>
          <p:cNvSpPr txBox="true"/>
          <p:nvPr/>
        </p:nvSpPr>
        <p:spPr>
          <a:xfrm rot="0">
            <a:off x="3453113" y="6051877"/>
            <a:ext cx="2241934" cy="3768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504.32 pontos</a:t>
            </a:r>
          </a:p>
        </p:txBody>
      </p:sp>
      <p:sp>
        <p:nvSpPr>
          <p:cNvPr name="TextBox 24" id="24"/>
          <p:cNvSpPr txBox="true"/>
          <p:nvPr/>
        </p:nvSpPr>
        <p:spPr>
          <a:xfrm rot="0">
            <a:off x="3453113" y="4698757"/>
            <a:ext cx="2241934" cy="936117"/>
          </a:xfrm>
          <a:prstGeom prst="rect">
            <a:avLst/>
          </a:prstGeom>
        </p:spPr>
        <p:txBody>
          <a:bodyPr anchor="t" rtlCol="false" tIns="0" lIns="0" bIns="0" rIns="0">
            <a:spAutoFit/>
          </a:bodyPr>
          <a:lstStyle/>
          <a:p>
            <a:pPr>
              <a:lnSpc>
                <a:spcPts val="2499"/>
              </a:lnSpc>
            </a:pPr>
            <a:r>
              <a:rPr lang="en-US" sz="2100">
                <a:solidFill>
                  <a:srgbClr val="333333"/>
                </a:solidFill>
                <a:latin typeface="Helios Condensed"/>
              </a:rPr>
              <a:t>MÉDIA EM CIÊNCIAS NATURAIS</a:t>
            </a:r>
          </a:p>
          <a:p>
            <a:pPr>
              <a:lnSpc>
                <a:spcPts val="2499"/>
              </a:lnSpc>
            </a:pPr>
          </a:p>
        </p:txBody>
      </p:sp>
      <p:sp>
        <p:nvSpPr>
          <p:cNvPr name="TextBox 25" id="25"/>
          <p:cNvSpPr txBox="true"/>
          <p:nvPr/>
        </p:nvSpPr>
        <p:spPr>
          <a:xfrm rot="0">
            <a:off x="6728476" y="6051877"/>
            <a:ext cx="2188260" cy="3768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503.31 pontos</a:t>
            </a:r>
          </a:p>
        </p:txBody>
      </p:sp>
      <p:sp>
        <p:nvSpPr>
          <p:cNvPr name="TextBox 26" id="26"/>
          <p:cNvSpPr txBox="true"/>
          <p:nvPr/>
        </p:nvSpPr>
        <p:spPr>
          <a:xfrm rot="0">
            <a:off x="6728476" y="4698757"/>
            <a:ext cx="2188260" cy="936117"/>
          </a:xfrm>
          <a:prstGeom prst="rect">
            <a:avLst/>
          </a:prstGeom>
        </p:spPr>
        <p:txBody>
          <a:bodyPr anchor="t" rtlCol="false" tIns="0" lIns="0" bIns="0" rIns="0">
            <a:spAutoFit/>
          </a:bodyPr>
          <a:lstStyle/>
          <a:p>
            <a:pPr>
              <a:lnSpc>
                <a:spcPts val="2499"/>
              </a:lnSpc>
            </a:pPr>
            <a:r>
              <a:rPr lang="en-US" sz="2100">
                <a:solidFill>
                  <a:srgbClr val="333333"/>
                </a:solidFill>
                <a:latin typeface="Helios Condensed"/>
              </a:rPr>
              <a:t>MÉDIA EM LINGUAGEM</a:t>
            </a:r>
          </a:p>
          <a:p>
            <a:pPr>
              <a:lnSpc>
                <a:spcPts val="2499"/>
              </a:lnSpc>
            </a:pPr>
          </a:p>
        </p:txBody>
      </p:sp>
      <p:sp>
        <p:nvSpPr>
          <p:cNvPr name="TextBox 27" id="27"/>
          <p:cNvSpPr txBox="true"/>
          <p:nvPr/>
        </p:nvSpPr>
        <p:spPr>
          <a:xfrm rot="0">
            <a:off x="9986875" y="6051877"/>
            <a:ext cx="1837400" cy="3768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504.98 pontos</a:t>
            </a:r>
          </a:p>
        </p:txBody>
      </p:sp>
      <p:sp>
        <p:nvSpPr>
          <p:cNvPr name="TextBox 28" id="28"/>
          <p:cNvSpPr txBox="true"/>
          <p:nvPr/>
        </p:nvSpPr>
        <p:spPr>
          <a:xfrm rot="0">
            <a:off x="9986875" y="4698757"/>
            <a:ext cx="1691432" cy="936117"/>
          </a:xfrm>
          <a:prstGeom prst="rect">
            <a:avLst/>
          </a:prstGeom>
        </p:spPr>
        <p:txBody>
          <a:bodyPr anchor="t" rtlCol="false" tIns="0" lIns="0" bIns="0" rIns="0">
            <a:spAutoFit/>
          </a:bodyPr>
          <a:lstStyle/>
          <a:p>
            <a:pPr>
              <a:lnSpc>
                <a:spcPts val="2499"/>
              </a:lnSpc>
            </a:pPr>
            <a:r>
              <a:rPr lang="en-US" sz="2100">
                <a:solidFill>
                  <a:srgbClr val="333333"/>
                </a:solidFill>
                <a:latin typeface="Helios Condensed"/>
              </a:rPr>
              <a:t>MÉDIA EM MATEMÁTICA</a:t>
            </a:r>
          </a:p>
          <a:p>
            <a:pPr>
              <a:lnSpc>
                <a:spcPts val="2499"/>
              </a:lnSpc>
            </a:pPr>
          </a:p>
        </p:txBody>
      </p:sp>
      <p:sp>
        <p:nvSpPr>
          <p:cNvPr name="TextBox 29" id="29"/>
          <p:cNvSpPr txBox="true"/>
          <p:nvPr/>
        </p:nvSpPr>
        <p:spPr>
          <a:xfrm rot="0">
            <a:off x="13545677" y="4667669"/>
            <a:ext cx="1691432" cy="936117"/>
          </a:xfrm>
          <a:prstGeom prst="rect">
            <a:avLst/>
          </a:prstGeom>
        </p:spPr>
        <p:txBody>
          <a:bodyPr anchor="t" rtlCol="false" tIns="0" lIns="0" bIns="0" rIns="0">
            <a:spAutoFit/>
          </a:bodyPr>
          <a:lstStyle/>
          <a:p>
            <a:pPr>
              <a:lnSpc>
                <a:spcPts val="2499"/>
              </a:lnSpc>
            </a:pPr>
            <a:r>
              <a:rPr lang="en-US" sz="2100">
                <a:solidFill>
                  <a:srgbClr val="333333"/>
                </a:solidFill>
                <a:latin typeface="Helios Condensed"/>
              </a:rPr>
              <a:t>MÉDIA EM REDAÇÃO</a:t>
            </a:r>
          </a:p>
          <a:p>
            <a:pPr>
              <a:lnSpc>
                <a:spcPts val="2499"/>
              </a:lnSpc>
            </a:pPr>
          </a:p>
        </p:txBody>
      </p:sp>
      <p:sp>
        <p:nvSpPr>
          <p:cNvPr name="TextBox 30" id="30"/>
          <p:cNvSpPr txBox="true"/>
          <p:nvPr/>
        </p:nvSpPr>
        <p:spPr>
          <a:xfrm rot="0">
            <a:off x="13545677" y="6070511"/>
            <a:ext cx="2311780" cy="3768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558.02 pontos</a:t>
            </a:r>
          </a:p>
        </p:txBody>
      </p:sp>
      <p:sp>
        <p:nvSpPr>
          <p:cNvPr name="TextBox 31" id="31"/>
          <p:cNvSpPr txBox="true"/>
          <p:nvPr/>
        </p:nvSpPr>
        <p:spPr>
          <a:xfrm rot="0">
            <a:off x="13545677" y="1729602"/>
            <a:ext cx="3609566" cy="444221"/>
          </a:xfrm>
          <a:prstGeom prst="rect">
            <a:avLst/>
          </a:prstGeom>
        </p:spPr>
        <p:txBody>
          <a:bodyPr anchor="t" rtlCol="false" tIns="0" lIns="0" bIns="0" rIns="0">
            <a:spAutoFit/>
          </a:bodyPr>
          <a:lstStyle/>
          <a:p>
            <a:pPr algn="r">
              <a:lnSpc>
                <a:spcPts val="3426"/>
              </a:lnSpc>
            </a:pPr>
            <a:r>
              <a:rPr lang="en-US" sz="2879">
                <a:solidFill>
                  <a:srgbClr val="00BF63"/>
                </a:solidFill>
                <a:latin typeface="Helios Condensed"/>
              </a:rPr>
              <a:t>NO ENEM 2018</a:t>
            </a:r>
          </a:p>
        </p:txBody>
      </p:sp>
      <p:sp>
        <p:nvSpPr>
          <p:cNvPr name="Freeform 32" id="32"/>
          <p:cNvSpPr/>
          <p:nvPr/>
        </p:nvSpPr>
        <p:spPr>
          <a:xfrm flipH="false" flipV="false" rot="5400000">
            <a:off x="3099068" y="7577541"/>
            <a:ext cx="1459979" cy="751889"/>
          </a:xfrm>
          <a:custGeom>
            <a:avLst/>
            <a:gdLst/>
            <a:ahLst/>
            <a:cxnLst/>
            <a:rect r="r" b="b" t="t" l="l"/>
            <a:pathLst>
              <a:path h="751889" w="1459979">
                <a:moveTo>
                  <a:pt x="0" y="0"/>
                </a:moveTo>
                <a:lnTo>
                  <a:pt x="1459979" y="0"/>
                </a:lnTo>
                <a:lnTo>
                  <a:pt x="1459979" y="751889"/>
                </a:lnTo>
                <a:lnTo>
                  <a:pt x="0" y="751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5400000">
            <a:off x="6382577" y="7577541"/>
            <a:ext cx="1459979" cy="751889"/>
          </a:xfrm>
          <a:custGeom>
            <a:avLst/>
            <a:gdLst/>
            <a:ahLst/>
            <a:cxnLst/>
            <a:rect r="r" b="b" t="t" l="l"/>
            <a:pathLst>
              <a:path h="751889" w="1459979">
                <a:moveTo>
                  <a:pt x="0" y="0"/>
                </a:moveTo>
                <a:lnTo>
                  <a:pt x="1459979" y="0"/>
                </a:lnTo>
                <a:lnTo>
                  <a:pt x="1459979" y="751889"/>
                </a:lnTo>
                <a:lnTo>
                  <a:pt x="0" y="751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5400000">
            <a:off x="9639541" y="7577541"/>
            <a:ext cx="1459979" cy="751889"/>
          </a:xfrm>
          <a:custGeom>
            <a:avLst/>
            <a:gdLst/>
            <a:ahLst/>
            <a:cxnLst/>
            <a:rect r="r" b="b" t="t" l="l"/>
            <a:pathLst>
              <a:path h="751889" w="1459979">
                <a:moveTo>
                  <a:pt x="0" y="0"/>
                </a:moveTo>
                <a:lnTo>
                  <a:pt x="1459979" y="0"/>
                </a:lnTo>
                <a:lnTo>
                  <a:pt x="1459979" y="751889"/>
                </a:lnTo>
                <a:lnTo>
                  <a:pt x="0" y="751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5400000">
            <a:off x="13285459" y="7577541"/>
            <a:ext cx="1459979" cy="751889"/>
          </a:xfrm>
          <a:custGeom>
            <a:avLst/>
            <a:gdLst/>
            <a:ahLst/>
            <a:cxnLst/>
            <a:rect r="r" b="b" t="t" l="l"/>
            <a:pathLst>
              <a:path h="751889" w="1459979">
                <a:moveTo>
                  <a:pt x="0" y="0"/>
                </a:moveTo>
                <a:lnTo>
                  <a:pt x="1459979" y="0"/>
                </a:lnTo>
                <a:lnTo>
                  <a:pt x="1459979" y="751889"/>
                </a:lnTo>
                <a:lnTo>
                  <a:pt x="0" y="751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8378865" y="9947100"/>
            <a:ext cx="9909135" cy="339900"/>
          </a:xfrm>
          <a:prstGeom prst="rect">
            <a:avLst/>
          </a:prstGeom>
        </p:spPr>
        <p:txBody>
          <a:bodyPr anchor="t" rtlCol="false" tIns="0" lIns="0" bIns="0" rIns="0">
            <a:spAutoFit/>
          </a:bodyPr>
          <a:lstStyle/>
          <a:p>
            <a:pPr algn="ctr">
              <a:lnSpc>
                <a:spcPts val="2796"/>
              </a:lnSpc>
            </a:pPr>
            <a:r>
              <a:rPr lang="en-US" sz="1997">
                <a:solidFill>
                  <a:srgbClr val="000000"/>
                </a:solidFill>
                <a:latin typeface="Open Sans"/>
              </a:rPr>
              <a:t>fonte: https://www.educamaisbrasil.com.br/escolas/ee-adventor-divino-de-almeida</a:t>
            </a:r>
          </a:p>
        </p:txBody>
      </p:sp>
      <p:sp>
        <p:nvSpPr>
          <p:cNvPr name="TextBox 37" id="37"/>
          <p:cNvSpPr txBox="true"/>
          <p:nvPr/>
        </p:nvSpPr>
        <p:spPr>
          <a:xfrm rot="0">
            <a:off x="1638092" y="7472107"/>
            <a:ext cx="1949461" cy="77685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6.87% média brasileira</a:t>
            </a:r>
          </a:p>
        </p:txBody>
      </p:sp>
      <p:sp>
        <p:nvSpPr>
          <p:cNvPr name="TextBox 38" id="38"/>
          <p:cNvSpPr txBox="true"/>
          <p:nvPr/>
        </p:nvSpPr>
        <p:spPr>
          <a:xfrm rot="0">
            <a:off x="4326334" y="7472107"/>
            <a:ext cx="1949461" cy="77685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2.13% média brasileira</a:t>
            </a:r>
          </a:p>
        </p:txBody>
      </p:sp>
      <p:sp>
        <p:nvSpPr>
          <p:cNvPr name="TextBox 39" id="39"/>
          <p:cNvSpPr txBox="true"/>
          <p:nvPr/>
        </p:nvSpPr>
        <p:spPr>
          <a:xfrm rot="0">
            <a:off x="7642809" y="7462582"/>
            <a:ext cx="1949461" cy="77685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3.97% média Campo grande</a:t>
            </a:r>
          </a:p>
        </p:txBody>
      </p:sp>
      <p:sp>
        <p:nvSpPr>
          <p:cNvPr name="TextBox 40" id="40"/>
          <p:cNvSpPr txBox="true"/>
          <p:nvPr/>
        </p:nvSpPr>
        <p:spPr>
          <a:xfrm rot="0">
            <a:off x="10905574" y="7472107"/>
            <a:ext cx="1949461" cy="77685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6.04% média brasileira</a:t>
            </a:r>
          </a:p>
        </p:txBody>
      </p:sp>
      <p:sp>
        <p:nvSpPr>
          <p:cNvPr name="TextBox 41" id="41"/>
          <p:cNvSpPr txBox="true"/>
          <p:nvPr/>
        </p:nvSpPr>
        <p:spPr>
          <a:xfrm rot="0">
            <a:off x="14701567" y="7462582"/>
            <a:ext cx="2816079" cy="1176905"/>
          </a:xfrm>
          <a:prstGeom prst="rect">
            <a:avLst/>
          </a:prstGeom>
        </p:spPr>
        <p:txBody>
          <a:bodyPr anchor="t" rtlCol="false" tIns="0" lIns="0" bIns="0" rIns="0">
            <a:spAutoFit/>
          </a:bodyPr>
          <a:lstStyle/>
          <a:p>
            <a:pPr>
              <a:lnSpc>
                <a:spcPts val="3165"/>
              </a:lnSpc>
            </a:pPr>
            <a:r>
              <a:rPr lang="en-US" sz="2110" spc="2">
                <a:solidFill>
                  <a:srgbClr val="333333"/>
                </a:solidFill>
                <a:latin typeface="Helios Condensed"/>
              </a:rPr>
              <a:t>12.10% média brasileira (área com melhor rendimento)</a:t>
            </a:r>
          </a:p>
        </p:txBody>
      </p:sp>
      <p:pic>
        <p:nvPicPr>
          <p:cNvPr name="Picture 42" id="42"/>
          <p:cNvPicPr>
            <a:picLocks noChangeAspect="true"/>
          </p:cNvPicPr>
          <p:nvPr/>
        </p:nvPicPr>
        <p:blipFill>
          <a:blip r:embed="rId6"/>
          <a:stretch>
            <a:fillRect/>
          </a:stretch>
        </p:blipFill>
        <p:spPr>
          <a:xfrm rot="0">
            <a:off x="791103" y="421743"/>
            <a:ext cx="5594454" cy="3263432"/>
          </a:xfrm>
          <a:prstGeom prst="rect">
            <a:avLst/>
          </a:prstGeom>
        </p:spPr>
      </p:pic>
      <p:sp>
        <p:nvSpPr>
          <p:cNvPr name="TextBox 43" id="43"/>
          <p:cNvSpPr txBox="true"/>
          <p:nvPr/>
        </p:nvSpPr>
        <p:spPr>
          <a:xfrm rot="0">
            <a:off x="2225546" y="2184686"/>
            <a:ext cx="2724015" cy="1034284"/>
          </a:xfrm>
          <a:prstGeom prst="rect">
            <a:avLst/>
          </a:prstGeom>
        </p:spPr>
        <p:txBody>
          <a:bodyPr anchor="t" rtlCol="false" tIns="0" lIns="0" bIns="0" rIns="0">
            <a:spAutoFit/>
          </a:bodyPr>
          <a:lstStyle/>
          <a:p>
            <a:pPr algn="ctr">
              <a:lnSpc>
                <a:spcPts val="2708"/>
              </a:lnSpc>
            </a:pPr>
            <a:r>
              <a:rPr lang="en-US" sz="2275">
                <a:solidFill>
                  <a:srgbClr val="000000"/>
                </a:solidFill>
                <a:latin typeface="Helios Condensed"/>
              </a:rPr>
              <a:t>569,2</a:t>
            </a:r>
          </a:p>
          <a:p>
            <a:pPr algn="ctr">
              <a:lnSpc>
                <a:spcPts val="2708"/>
              </a:lnSpc>
              <a:spcBef>
                <a:spcPct val="0"/>
              </a:spcBef>
            </a:pPr>
            <a:r>
              <a:rPr lang="en-US" sz="2275">
                <a:solidFill>
                  <a:srgbClr val="000000"/>
                </a:solidFill>
                <a:latin typeface="Helios Condensed"/>
              </a:rPr>
              <a:t>PONTOS</a:t>
            </a:r>
          </a:p>
          <a:p>
            <a:pPr algn="ctr">
              <a:lnSpc>
                <a:spcPts val="2708"/>
              </a:lnSpc>
              <a:spcBef>
                <a:spcPct val="0"/>
              </a:spcBef>
            </a:pPr>
            <a:r>
              <a:rPr lang="en-US" sz="2275">
                <a:solidFill>
                  <a:srgbClr val="000000"/>
                </a:solidFill>
                <a:latin typeface="Helios Condensed"/>
              </a:rPr>
              <a:t>MÉDIA GERAL NO ENEM</a:t>
            </a:r>
          </a:p>
        </p:txBody>
      </p:sp>
      <p:sp>
        <p:nvSpPr>
          <p:cNvPr name="TextBox 44" id="44"/>
          <p:cNvSpPr txBox="true"/>
          <p:nvPr/>
        </p:nvSpPr>
        <p:spPr>
          <a:xfrm rot="0">
            <a:off x="2140977" y="3218970"/>
            <a:ext cx="2894707" cy="201772"/>
          </a:xfrm>
          <a:prstGeom prst="rect">
            <a:avLst/>
          </a:prstGeom>
        </p:spPr>
        <p:txBody>
          <a:bodyPr anchor="t" rtlCol="false" tIns="0" lIns="0" bIns="0" rIns="0">
            <a:spAutoFit/>
          </a:bodyPr>
          <a:lstStyle/>
          <a:p>
            <a:pPr algn="ctr">
              <a:lnSpc>
                <a:spcPts val="1637"/>
              </a:lnSpc>
              <a:spcBef>
                <a:spcPct val="0"/>
              </a:spcBef>
            </a:pPr>
            <a:r>
              <a:rPr lang="en-US" sz="1375">
                <a:solidFill>
                  <a:srgbClr val="000000"/>
                </a:solidFill>
                <a:latin typeface="Helios Condensed"/>
              </a:rPr>
              <a:t>EM RELAÇÃO A MÉDIA BRASILEIRA (2018)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D"/>
        </a:solidFill>
      </p:bgPr>
    </p:bg>
    <p:spTree>
      <p:nvGrpSpPr>
        <p:cNvPr id="1" name=""/>
        <p:cNvGrpSpPr/>
        <p:nvPr/>
      </p:nvGrpSpPr>
      <p:grpSpPr>
        <a:xfrm>
          <a:off x="0" y="0"/>
          <a:ext cx="0" cy="0"/>
          <a:chOff x="0" y="0"/>
          <a:chExt cx="0" cy="0"/>
        </a:xfrm>
      </p:grpSpPr>
      <p:grpSp>
        <p:nvGrpSpPr>
          <p:cNvPr name="Group 2" id="2"/>
          <p:cNvGrpSpPr/>
          <p:nvPr/>
        </p:nvGrpSpPr>
        <p:grpSpPr>
          <a:xfrm rot="989329">
            <a:off x="-2133070" y="-3361253"/>
            <a:ext cx="10417623" cy="14913384"/>
            <a:chOff x="0" y="0"/>
            <a:chExt cx="2743736" cy="3927805"/>
          </a:xfrm>
        </p:grpSpPr>
        <p:sp>
          <p:nvSpPr>
            <p:cNvPr name="Freeform 3" id="3"/>
            <p:cNvSpPr/>
            <p:nvPr/>
          </p:nvSpPr>
          <p:spPr>
            <a:xfrm flipH="false" flipV="false" rot="0">
              <a:off x="0" y="0"/>
              <a:ext cx="2743736" cy="3927805"/>
            </a:xfrm>
            <a:custGeom>
              <a:avLst/>
              <a:gdLst/>
              <a:ahLst/>
              <a:cxnLst/>
              <a:rect r="r" b="b" t="t" l="l"/>
              <a:pathLst>
                <a:path h="3927805" w="2743736">
                  <a:moveTo>
                    <a:pt x="37901" y="0"/>
                  </a:moveTo>
                  <a:lnTo>
                    <a:pt x="2705835" y="0"/>
                  </a:lnTo>
                  <a:cubicBezTo>
                    <a:pt x="2715887" y="0"/>
                    <a:pt x="2725527" y="3993"/>
                    <a:pt x="2732635" y="11101"/>
                  </a:cubicBezTo>
                  <a:cubicBezTo>
                    <a:pt x="2739743" y="18209"/>
                    <a:pt x="2743736" y="27849"/>
                    <a:pt x="2743736" y="37901"/>
                  </a:cubicBezTo>
                  <a:lnTo>
                    <a:pt x="2743736" y="3889904"/>
                  </a:lnTo>
                  <a:cubicBezTo>
                    <a:pt x="2743736" y="3899956"/>
                    <a:pt x="2739743" y="3909596"/>
                    <a:pt x="2732635" y="3916704"/>
                  </a:cubicBezTo>
                  <a:cubicBezTo>
                    <a:pt x="2725527" y="3923812"/>
                    <a:pt x="2715887" y="3927805"/>
                    <a:pt x="2705835" y="3927805"/>
                  </a:cubicBezTo>
                  <a:lnTo>
                    <a:pt x="37901" y="3927805"/>
                  </a:lnTo>
                  <a:cubicBezTo>
                    <a:pt x="27849" y="3927805"/>
                    <a:pt x="18209" y="3923812"/>
                    <a:pt x="11101" y="3916704"/>
                  </a:cubicBezTo>
                  <a:cubicBezTo>
                    <a:pt x="3993" y="3909596"/>
                    <a:pt x="0" y="3899956"/>
                    <a:pt x="0" y="3889904"/>
                  </a:cubicBezTo>
                  <a:lnTo>
                    <a:pt x="0" y="37901"/>
                  </a:lnTo>
                  <a:cubicBezTo>
                    <a:pt x="0" y="27849"/>
                    <a:pt x="3993" y="18209"/>
                    <a:pt x="11101" y="11101"/>
                  </a:cubicBezTo>
                  <a:cubicBezTo>
                    <a:pt x="18209" y="3993"/>
                    <a:pt x="27849" y="0"/>
                    <a:pt x="37901" y="0"/>
                  </a:cubicBezTo>
                  <a:close/>
                </a:path>
              </a:pathLst>
            </a:custGeom>
            <a:solidFill>
              <a:srgbClr val="4E8E8C"/>
            </a:solidFill>
          </p:spPr>
        </p:sp>
        <p:sp>
          <p:nvSpPr>
            <p:cNvPr name="TextBox 4" id="4"/>
            <p:cNvSpPr txBox="true"/>
            <p:nvPr/>
          </p:nvSpPr>
          <p:spPr>
            <a:xfrm>
              <a:off x="0" y="9525"/>
              <a:ext cx="2743736" cy="3918280"/>
            </a:xfrm>
            <a:prstGeom prst="rect">
              <a:avLst/>
            </a:prstGeom>
          </p:spPr>
          <p:txBody>
            <a:bodyPr anchor="ctr" rtlCol="false" tIns="50800" lIns="50800" bIns="50800" rIns="50800"/>
            <a:lstStyle/>
            <a:p>
              <a:pPr algn="ctr">
                <a:lnSpc>
                  <a:spcPts val="2499"/>
                </a:lnSpc>
              </a:pPr>
            </a:p>
          </p:txBody>
        </p:sp>
      </p:grpSp>
      <p:sp>
        <p:nvSpPr>
          <p:cNvPr name="Freeform 5" id="5"/>
          <p:cNvSpPr/>
          <p:nvPr/>
        </p:nvSpPr>
        <p:spPr>
          <a:xfrm flipH="false" flipV="false" rot="0">
            <a:off x="689082" y="1348394"/>
            <a:ext cx="6321570" cy="6889994"/>
          </a:xfrm>
          <a:custGeom>
            <a:avLst/>
            <a:gdLst/>
            <a:ahLst/>
            <a:cxnLst/>
            <a:rect r="r" b="b" t="t" l="l"/>
            <a:pathLst>
              <a:path h="6889994" w="6321570">
                <a:moveTo>
                  <a:pt x="0" y="0"/>
                </a:moveTo>
                <a:lnTo>
                  <a:pt x="6321570" y="0"/>
                </a:lnTo>
                <a:lnTo>
                  <a:pt x="6321570" y="6889994"/>
                </a:lnTo>
                <a:lnTo>
                  <a:pt x="0" y="6889994"/>
                </a:lnTo>
                <a:lnTo>
                  <a:pt x="0" y="0"/>
                </a:lnTo>
                <a:close/>
              </a:path>
            </a:pathLst>
          </a:custGeom>
          <a:blipFill>
            <a:blip r:embed="rId2"/>
            <a:stretch>
              <a:fillRect l="0" t="0" r="0" b="0"/>
            </a:stretch>
          </a:blipFill>
        </p:spPr>
      </p:sp>
      <p:sp>
        <p:nvSpPr>
          <p:cNvPr name="Freeform 6" id="6"/>
          <p:cNvSpPr/>
          <p:nvPr/>
        </p:nvSpPr>
        <p:spPr>
          <a:xfrm flipH="false" flipV="false" rot="0">
            <a:off x="9510156" y="2871860"/>
            <a:ext cx="603499" cy="436782"/>
          </a:xfrm>
          <a:custGeom>
            <a:avLst/>
            <a:gdLst/>
            <a:ahLst/>
            <a:cxnLst/>
            <a:rect r="r" b="b" t="t" l="l"/>
            <a:pathLst>
              <a:path h="436782" w="603499">
                <a:moveTo>
                  <a:pt x="0" y="0"/>
                </a:moveTo>
                <a:lnTo>
                  <a:pt x="603498" y="0"/>
                </a:lnTo>
                <a:lnTo>
                  <a:pt x="603498" y="436783"/>
                </a:lnTo>
                <a:lnTo>
                  <a:pt x="0" y="436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510280" y="4615463"/>
            <a:ext cx="603499" cy="436782"/>
          </a:xfrm>
          <a:custGeom>
            <a:avLst/>
            <a:gdLst/>
            <a:ahLst/>
            <a:cxnLst/>
            <a:rect r="r" b="b" t="t" l="l"/>
            <a:pathLst>
              <a:path h="436782" w="603499">
                <a:moveTo>
                  <a:pt x="0" y="0"/>
                </a:moveTo>
                <a:lnTo>
                  <a:pt x="603499" y="0"/>
                </a:lnTo>
                <a:lnTo>
                  <a:pt x="603499" y="436783"/>
                </a:lnTo>
                <a:lnTo>
                  <a:pt x="0" y="436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510156" y="6316390"/>
            <a:ext cx="603499" cy="436782"/>
          </a:xfrm>
          <a:custGeom>
            <a:avLst/>
            <a:gdLst/>
            <a:ahLst/>
            <a:cxnLst/>
            <a:rect r="r" b="b" t="t" l="l"/>
            <a:pathLst>
              <a:path h="436782" w="603499">
                <a:moveTo>
                  <a:pt x="0" y="0"/>
                </a:moveTo>
                <a:lnTo>
                  <a:pt x="603498" y="0"/>
                </a:lnTo>
                <a:lnTo>
                  <a:pt x="603498" y="436782"/>
                </a:lnTo>
                <a:lnTo>
                  <a:pt x="0" y="436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510280" y="8019997"/>
            <a:ext cx="603499" cy="436782"/>
          </a:xfrm>
          <a:custGeom>
            <a:avLst/>
            <a:gdLst/>
            <a:ahLst/>
            <a:cxnLst/>
            <a:rect r="r" b="b" t="t" l="l"/>
            <a:pathLst>
              <a:path h="436782" w="603499">
                <a:moveTo>
                  <a:pt x="0" y="0"/>
                </a:moveTo>
                <a:lnTo>
                  <a:pt x="603499" y="0"/>
                </a:lnTo>
                <a:lnTo>
                  <a:pt x="603499" y="436782"/>
                </a:lnTo>
                <a:lnTo>
                  <a:pt x="0" y="4367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989329">
            <a:off x="7942434" y="-1794087"/>
            <a:ext cx="130593" cy="14913384"/>
            <a:chOff x="0" y="0"/>
            <a:chExt cx="34395" cy="3927805"/>
          </a:xfrm>
        </p:grpSpPr>
        <p:sp>
          <p:nvSpPr>
            <p:cNvPr name="Freeform 11" id="11"/>
            <p:cNvSpPr/>
            <p:nvPr/>
          </p:nvSpPr>
          <p:spPr>
            <a:xfrm flipH="false" flipV="false" rot="0">
              <a:off x="0" y="0"/>
              <a:ext cx="34395" cy="3927805"/>
            </a:xfrm>
            <a:custGeom>
              <a:avLst/>
              <a:gdLst/>
              <a:ahLst/>
              <a:cxnLst/>
              <a:rect r="r" b="b" t="t" l="l"/>
              <a:pathLst>
                <a:path h="3927805" w="34395">
                  <a:moveTo>
                    <a:pt x="17197" y="0"/>
                  </a:moveTo>
                  <a:lnTo>
                    <a:pt x="17197" y="0"/>
                  </a:lnTo>
                  <a:cubicBezTo>
                    <a:pt x="26695" y="0"/>
                    <a:pt x="34395" y="7700"/>
                    <a:pt x="34395" y="17197"/>
                  </a:cubicBezTo>
                  <a:lnTo>
                    <a:pt x="34395" y="3910607"/>
                  </a:lnTo>
                  <a:cubicBezTo>
                    <a:pt x="34395" y="3920105"/>
                    <a:pt x="26695" y="3927805"/>
                    <a:pt x="17197" y="3927805"/>
                  </a:cubicBezTo>
                  <a:lnTo>
                    <a:pt x="17197" y="3927805"/>
                  </a:lnTo>
                  <a:cubicBezTo>
                    <a:pt x="7700" y="3927805"/>
                    <a:pt x="0" y="3920105"/>
                    <a:pt x="0" y="3910607"/>
                  </a:cubicBezTo>
                  <a:lnTo>
                    <a:pt x="0" y="17197"/>
                  </a:lnTo>
                  <a:cubicBezTo>
                    <a:pt x="0" y="7700"/>
                    <a:pt x="7700" y="0"/>
                    <a:pt x="17197" y="0"/>
                  </a:cubicBezTo>
                  <a:close/>
                </a:path>
              </a:pathLst>
            </a:custGeom>
            <a:solidFill>
              <a:srgbClr val="52BB8C"/>
            </a:solidFill>
          </p:spPr>
        </p:sp>
        <p:sp>
          <p:nvSpPr>
            <p:cNvPr name="TextBox 12" id="12"/>
            <p:cNvSpPr txBox="true"/>
            <p:nvPr/>
          </p:nvSpPr>
          <p:spPr>
            <a:xfrm>
              <a:off x="0" y="9525"/>
              <a:ext cx="34395" cy="3918280"/>
            </a:xfrm>
            <a:prstGeom prst="rect">
              <a:avLst/>
            </a:prstGeom>
          </p:spPr>
          <p:txBody>
            <a:bodyPr anchor="ctr" rtlCol="false" tIns="50800" lIns="50800" bIns="50800" rIns="50800"/>
            <a:lstStyle/>
            <a:p>
              <a:pPr algn="ctr">
                <a:lnSpc>
                  <a:spcPts val="2499"/>
                </a:lnSpc>
              </a:pPr>
            </a:p>
          </p:txBody>
        </p:sp>
      </p:grpSp>
      <p:sp>
        <p:nvSpPr>
          <p:cNvPr name="Freeform 13" id="13"/>
          <p:cNvSpPr/>
          <p:nvPr/>
        </p:nvSpPr>
        <p:spPr>
          <a:xfrm flipH="false" flipV="false" rot="0">
            <a:off x="0" y="-240727"/>
            <a:ext cx="11584719" cy="10640865"/>
          </a:xfrm>
          <a:custGeom>
            <a:avLst/>
            <a:gdLst/>
            <a:ahLst/>
            <a:cxnLst/>
            <a:rect r="r" b="b" t="t" l="l"/>
            <a:pathLst>
              <a:path h="10640865" w="11584719">
                <a:moveTo>
                  <a:pt x="0" y="0"/>
                </a:moveTo>
                <a:lnTo>
                  <a:pt x="11584719" y="0"/>
                </a:lnTo>
                <a:lnTo>
                  <a:pt x="11584719" y="10640865"/>
                </a:lnTo>
                <a:lnTo>
                  <a:pt x="0" y="10640865"/>
                </a:lnTo>
                <a:lnTo>
                  <a:pt x="0" y="0"/>
                </a:lnTo>
                <a:close/>
              </a:path>
            </a:pathLst>
          </a:custGeom>
          <a:blipFill>
            <a:blip r:embed="rId7">
              <a:alphaModFix amt="79000"/>
            </a:blip>
            <a:stretch>
              <a:fillRect l="-8785" t="0" r="-8785" b="-27999"/>
            </a:stretch>
          </a:blipFill>
        </p:spPr>
      </p:sp>
      <p:sp>
        <p:nvSpPr>
          <p:cNvPr name="TextBox 14" id="14"/>
          <p:cNvSpPr txBox="true"/>
          <p:nvPr/>
        </p:nvSpPr>
        <p:spPr>
          <a:xfrm rot="0">
            <a:off x="9812030" y="1308552"/>
            <a:ext cx="7813675" cy="672327"/>
          </a:xfrm>
          <a:prstGeom prst="rect">
            <a:avLst/>
          </a:prstGeom>
        </p:spPr>
        <p:txBody>
          <a:bodyPr anchor="t" rtlCol="false" tIns="0" lIns="0" bIns="0" rIns="0">
            <a:spAutoFit/>
          </a:bodyPr>
          <a:lstStyle/>
          <a:p>
            <a:pPr>
              <a:lnSpc>
                <a:spcPts val="5225"/>
              </a:lnSpc>
            </a:pPr>
            <a:r>
              <a:rPr lang="en-US" sz="4390">
                <a:solidFill>
                  <a:srgbClr val="00BF63"/>
                </a:solidFill>
                <a:latin typeface="Helios Condensed"/>
              </a:rPr>
              <a:t>N</a:t>
            </a:r>
            <a:r>
              <a:rPr lang="en-US" sz="4390">
                <a:solidFill>
                  <a:srgbClr val="000000"/>
                </a:solidFill>
                <a:latin typeface="Helios Condensed"/>
              </a:rPr>
              <a:t>ECESSIDADES ENCONTRADAS</a:t>
            </a:r>
          </a:p>
        </p:txBody>
      </p:sp>
      <p:sp>
        <p:nvSpPr>
          <p:cNvPr name="TextBox 15" id="15"/>
          <p:cNvSpPr txBox="true"/>
          <p:nvPr/>
        </p:nvSpPr>
        <p:spPr>
          <a:xfrm rot="0">
            <a:off x="10318098" y="2881385"/>
            <a:ext cx="7969902" cy="480393"/>
          </a:xfrm>
          <a:prstGeom prst="rect">
            <a:avLst/>
          </a:prstGeom>
        </p:spPr>
        <p:txBody>
          <a:bodyPr anchor="t" rtlCol="false" tIns="0" lIns="0" bIns="0" rIns="0">
            <a:spAutoFit/>
          </a:bodyPr>
          <a:lstStyle/>
          <a:p>
            <a:pPr>
              <a:lnSpc>
                <a:spcPts val="3606"/>
              </a:lnSpc>
              <a:spcBef>
                <a:spcPct val="0"/>
              </a:spcBef>
            </a:pPr>
            <a:r>
              <a:rPr lang="en-US" sz="3220" spc="289">
                <a:solidFill>
                  <a:srgbClr val="52BB8C"/>
                </a:solidFill>
                <a:latin typeface="Helios Condensed"/>
              </a:rPr>
              <a:t>D</a:t>
            </a:r>
            <a:r>
              <a:rPr lang="en-US" sz="3220" spc="289">
                <a:solidFill>
                  <a:srgbClr val="333333"/>
                </a:solidFill>
                <a:latin typeface="Helios Condensed"/>
              </a:rPr>
              <a:t>esorganização</a:t>
            </a:r>
          </a:p>
        </p:txBody>
      </p:sp>
      <p:sp>
        <p:nvSpPr>
          <p:cNvPr name="TextBox 16" id="16"/>
          <p:cNvSpPr txBox="true"/>
          <p:nvPr/>
        </p:nvSpPr>
        <p:spPr>
          <a:xfrm rot="0">
            <a:off x="10318098" y="4580045"/>
            <a:ext cx="7969902" cy="480393"/>
          </a:xfrm>
          <a:prstGeom prst="rect">
            <a:avLst/>
          </a:prstGeom>
        </p:spPr>
        <p:txBody>
          <a:bodyPr anchor="t" rtlCol="false" tIns="0" lIns="0" bIns="0" rIns="0">
            <a:spAutoFit/>
          </a:bodyPr>
          <a:lstStyle/>
          <a:p>
            <a:pPr>
              <a:lnSpc>
                <a:spcPts val="3606"/>
              </a:lnSpc>
              <a:spcBef>
                <a:spcPct val="0"/>
              </a:spcBef>
            </a:pPr>
            <a:r>
              <a:rPr lang="en-US" sz="3220" spc="289">
                <a:solidFill>
                  <a:srgbClr val="4E8E8C"/>
                </a:solidFill>
                <a:latin typeface="Helios Condensed"/>
              </a:rPr>
              <a:t>C</a:t>
            </a:r>
            <a:r>
              <a:rPr lang="en-US" sz="3220" spc="289">
                <a:solidFill>
                  <a:srgbClr val="333333"/>
                </a:solidFill>
                <a:latin typeface="Helios Condensed"/>
              </a:rPr>
              <a:t>arência de internet</a:t>
            </a:r>
          </a:p>
        </p:txBody>
      </p:sp>
      <p:sp>
        <p:nvSpPr>
          <p:cNvPr name="TextBox 17" id="17"/>
          <p:cNvSpPr txBox="true"/>
          <p:nvPr/>
        </p:nvSpPr>
        <p:spPr>
          <a:xfrm rot="0">
            <a:off x="10318098" y="6280971"/>
            <a:ext cx="7969902" cy="480393"/>
          </a:xfrm>
          <a:prstGeom prst="rect">
            <a:avLst/>
          </a:prstGeom>
        </p:spPr>
        <p:txBody>
          <a:bodyPr anchor="t" rtlCol="false" tIns="0" lIns="0" bIns="0" rIns="0">
            <a:spAutoFit/>
          </a:bodyPr>
          <a:lstStyle/>
          <a:p>
            <a:pPr>
              <a:lnSpc>
                <a:spcPts val="3606"/>
              </a:lnSpc>
              <a:spcBef>
                <a:spcPct val="0"/>
              </a:spcBef>
            </a:pPr>
            <a:r>
              <a:rPr lang="en-US" sz="3220" spc="289">
                <a:solidFill>
                  <a:srgbClr val="52BB8C"/>
                </a:solidFill>
                <a:latin typeface="Helios Condensed"/>
              </a:rPr>
              <a:t>B</a:t>
            </a:r>
            <a:r>
              <a:rPr lang="en-US" sz="3220" spc="289">
                <a:solidFill>
                  <a:srgbClr val="333333"/>
                </a:solidFill>
                <a:latin typeface="Helios Condensed"/>
              </a:rPr>
              <a:t>iblioteca fechada</a:t>
            </a:r>
          </a:p>
        </p:txBody>
      </p:sp>
      <p:sp>
        <p:nvSpPr>
          <p:cNvPr name="TextBox 18" id="18"/>
          <p:cNvSpPr txBox="true"/>
          <p:nvPr/>
        </p:nvSpPr>
        <p:spPr>
          <a:xfrm rot="0">
            <a:off x="10318098" y="7981897"/>
            <a:ext cx="7969902" cy="480393"/>
          </a:xfrm>
          <a:prstGeom prst="rect">
            <a:avLst/>
          </a:prstGeom>
        </p:spPr>
        <p:txBody>
          <a:bodyPr anchor="t" rtlCol="false" tIns="0" lIns="0" bIns="0" rIns="0">
            <a:spAutoFit/>
          </a:bodyPr>
          <a:lstStyle/>
          <a:p>
            <a:pPr>
              <a:lnSpc>
                <a:spcPts val="3606"/>
              </a:lnSpc>
              <a:spcBef>
                <a:spcPct val="0"/>
              </a:spcBef>
            </a:pPr>
            <a:r>
              <a:rPr lang="en-US" sz="3220" spc="289">
                <a:solidFill>
                  <a:srgbClr val="4E8E8C"/>
                </a:solidFill>
                <a:latin typeface="Helios Condensed"/>
              </a:rPr>
              <a:t>F</a:t>
            </a:r>
            <a:r>
              <a:rPr lang="en-US" sz="3220" spc="289">
                <a:solidFill>
                  <a:srgbClr val="333333"/>
                </a:solidFill>
                <a:latin typeface="Helios Condensed"/>
              </a:rPr>
              <a:t>alta agendamento para os professores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94056" y="6396237"/>
            <a:ext cx="4123750" cy="3823173"/>
            <a:chOff x="0" y="0"/>
            <a:chExt cx="5498334" cy="5097563"/>
          </a:xfrm>
        </p:grpSpPr>
        <p:pic>
          <p:nvPicPr>
            <p:cNvPr name="Picture 3" id="3"/>
            <p:cNvPicPr>
              <a:picLocks noChangeAspect="true"/>
            </p:cNvPicPr>
            <p:nvPr/>
          </p:nvPicPr>
          <p:blipFill>
            <a:blip r:embed="rId2"/>
            <a:srcRect l="0" t="6371" r="0" b="6371"/>
            <a:stretch>
              <a:fillRect/>
            </a:stretch>
          </p:blipFill>
          <p:spPr>
            <a:xfrm flipH="false" flipV="false">
              <a:off x="0" y="0"/>
              <a:ext cx="5498334" cy="5097563"/>
            </a:xfrm>
            <a:prstGeom prst="rect">
              <a:avLst/>
            </a:prstGeom>
          </p:spPr>
        </p:pic>
      </p:grpSp>
      <p:sp>
        <p:nvSpPr>
          <p:cNvPr name="TextBox 4" id="4"/>
          <p:cNvSpPr txBox="true"/>
          <p:nvPr/>
        </p:nvSpPr>
        <p:spPr>
          <a:xfrm rot="0">
            <a:off x="9428808" y="6855200"/>
            <a:ext cx="4277132" cy="2515216"/>
          </a:xfrm>
          <a:prstGeom prst="rect">
            <a:avLst/>
          </a:prstGeom>
        </p:spPr>
        <p:txBody>
          <a:bodyPr anchor="t" rtlCol="false" tIns="0" lIns="0" bIns="0" rIns="0">
            <a:spAutoFit/>
          </a:bodyPr>
          <a:lstStyle/>
          <a:p>
            <a:pPr marL="964484" indent="-482242" lvl="1">
              <a:lnSpc>
                <a:spcPts val="6700"/>
              </a:lnSpc>
              <a:buFont typeface="Arial"/>
              <a:buChar char="•"/>
            </a:pPr>
            <a:r>
              <a:rPr lang="en-US" sz="4467" spc="4">
                <a:solidFill>
                  <a:srgbClr val="00BF63"/>
                </a:solidFill>
                <a:latin typeface="Helios Condensed"/>
              </a:rPr>
              <a:t>E</a:t>
            </a:r>
            <a:r>
              <a:rPr lang="en-US" sz="4467" spc="4">
                <a:solidFill>
                  <a:srgbClr val="000000"/>
                </a:solidFill>
                <a:latin typeface="Helios Condensed"/>
              </a:rPr>
              <a:t>mpréstimos</a:t>
            </a:r>
          </a:p>
          <a:p>
            <a:pPr marL="964484" indent="-482242" lvl="1">
              <a:lnSpc>
                <a:spcPts val="6700"/>
              </a:lnSpc>
              <a:buFont typeface="Arial"/>
              <a:buChar char="•"/>
            </a:pPr>
            <a:r>
              <a:rPr lang="en-US" sz="4467" spc="4">
                <a:solidFill>
                  <a:srgbClr val="00BF63"/>
                </a:solidFill>
                <a:latin typeface="Helios Condensed"/>
              </a:rPr>
              <a:t>C</a:t>
            </a:r>
            <a:r>
              <a:rPr lang="en-US" sz="4467" spc="4">
                <a:solidFill>
                  <a:srgbClr val="000000"/>
                </a:solidFill>
                <a:latin typeface="Helios Condensed"/>
              </a:rPr>
              <a:t>ontrole</a:t>
            </a:r>
          </a:p>
          <a:p>
            <a:pPr marL="964484" indent="-482242" lvl="1">
              <a:lnSpc>
                <a:spcPts val="6700"/>
              </a:lnSpc>
              <a:buFont typeface="Arial"/>
              <a:buChar char="•"/>
            </a:pPr>
            <a:r>
              <a:rPr lang="en-US" sz="4467" spc="4">
                <a:solidFill>
                  <a:srgbClr val="00BF63"/>
                </a:solidFill>
                <a:latin typeface="Helios Condensed"/>
              </a:rPr>
              <a:t>O</a:t>
            </a:r>
            <a:r>
              <a:rPr lang="en-US" sz="4467" spc="4">
                <a:solidFill>
                  <a:srgbClr val="000000"/>
                </a:solidFill>
                <a:latin typeface="Helios Condensed"/>
              </a:rPr>
              <a:t>rganização</a:t>
            </a:r>
          </a:p>
        </p:txBody>
      </p:sp>
      <p:sp>
        <p:nvSpPr>
          <p:cNvPr name="TextBox 5" id="5"/>
          <p:cNvSpPr txBox="true"/>
          <p:nvPr/>
        </p:nvSpPr>
        <p:spPr>
          <a:xfrm rot="0">
            <a:off x="12175471" y="5310806"/>
            <a:ext cx="5842336" cy="709080"/>
          </a:xfrm>
          <a:prstGeom prst="rect">
            <a:avLst/>
          </a:prstGeom>
        </p:spPr>
        <p:txBody>
          <a:bodyPr anchor="t" rtlCol="false" tIns="0" lIns="0" bIns="0" rIns="0">
            <a:spAutoFit/>
          </a:bodyPr>
          <a:lstStyle/>
          <a:p>
            <a:pPr>
              <a:lnSpc>
                <a:spcPts val="5569"/>
              </a:lnSpc>
            </a:pPr>
            <a:r>
              <a:rPr lang="en-US" sz="4680">
                <a:solidFill>
                  <a:srgbClr val="00BF63"/>
                </a:solidFill>
                <a:latin typeface="Helios Condensed"/>
              </a:rPr>
              <a:t>SISTEMA </a:t>
            </a:r>
            <a:r>
              <a:rPr lang="en-US" sz="4680">
                <a:solidFill>
                  <a:srgbClr val="333333"/>
                </a:solidFill>
                <a:latin typeface="Helios Condensed"/>
              </a:rPr>
              <a:t>DA BIBLIOTECA</a:t>
            </a:r>
          </a:p>
        </p:txBody>
      </p:sp>
      <p:sp>
        <p:nvSpPr>
          <p:cNvPr name="TextBox 6" id="6"/>
          <p:cNvSpPr txBox="true"/>
          <p:nvPr/>
        </p:nvSpPr>
        <p:spPr>
          <a:xfrm rot="0">
            <a:off x="5072400" y="2803939"/>
            <a:ext cx="4260117" cy="2711522"/>
          </a:xfrm>
          <a:prstGeom prst="rect">
            <a:avLst/>
          </a:prstGeom>
        </p:spPr>
        <p:txBody>
          <a:bodyPr anchor="t" rtlCol="false" tIns="0" lIns="0" bIns="0" rIns="0">
            <a:spAutoFit/>
          </a:bodyPr>
          <a:lstStyle/>
          <a:p>
            <a:pPr marL="1043108" indent="-521554" lvl="1">
              <a:lnSpc>
                <a:spcPts val="7247"/>
              </a:lnSpc>
              <a:buFont typeface="Arial"/>
              <a:buChar char="•"/>
            </a:pPr>
            <a:r>
              <a:rPr lang="en-US" sz="4831" spc="4">
                <a:solidFill>
                  <a:srgbClr val="00BF63"/>
                </a:solidFill>
                <a:latin typeface="Helios Condensed"/>
              </a:rPr>
              <a:t>O</a:t>
            </a:r>
            <a:r>
              <a:rPr lang="en-US" sz="4831" spc="4">
                <a:solidFill>
                  <a:srgbClr val="000000"/>
                </a:solidFill>
                <a:latin typeface="Helios Condensed"/>
              </a:rPr>
              <a:t>rganizar</a:t>
            </a:r>
          </a:p>
          <a:p>
            <a:pPr marL="1043108" indent="-521554" lvl="1">
              <a:lnSpc>
                <a:spcPts val="7247"/>
              </a:lnSpc>
              <a:buFont typeface="Arial"/>
              <a:buChar char="•"/>
            </a:pPr>
            <a:r>
              <a:rPr lang="en-US" sz="4831" spc="4">
                <a:solidFill>
                  <a:srgbClr val="00BF63"/>
                </a:solidFill>
                <a:latin typeface="Helios Condensed"/>
              </a:rPr>
              <a:t>A</a:t>
            </a:r>
            <a:r>
              <a:rPr lang="en-US" sz="4831" spc="4">
                <a:solidFill>
                  <a:srgbClr val="000000"/>
                </a:solidFill>
                <a:latin typeface="Helios Condensed"/>
              </a:rPr>
              <a:t>gendar</a:t>
            </a:r>
          </a:p>
          <a:p>
            <a:pPr marL="1043108" indent="-521554" lvl="1">
              <a:lnSpc>
                <a:spcPts val="7247"/>
              </a:lnSpc>
              <a:buFont typeface="Arial"/>
              <a:buChar char="•"/>
            </a:pPr>
            <a:r>
              <a:rPr lang="en-US" sz="4831" spc="4">
                <a:solidFill>
                  <a:srgbClr val="00BF63"/>
                </a:solidFill>
                <a:latin typeface="Helios Condensed"/>
              </a:rPr>
              <a:t>I</a:t>
            </a:r>
            <a:r>
              <a:rPr lang="en-US" sz="4831" spc="4">
                <a:solidFill>
                  <a:srgbClr val="000000"/>
                </a:solidFill>
                <a:latin typeface="Helios Condensed"/>
              </a:rPr>
              <a:t>nformar</a:t>
            </a:r>
          </a:p>
        </p:txBody>
      </p:sp>
      <p:sp>
        <p:nvSpPr>
          <p:cNvPr name="TextBox 7" id="7"/>
          <p:cNvSpPr txBox="true"/>
          <p:nvPr/>
        </p:nvSpPr>
        <p:spPr>
          <a:xfrm rot="0">
            <a:off x="358187" y="1009060"/>
            <a:ext cx="6648991" cy="629527"/>
          </a:xfrm>
          <a:prstGeom prst="rect">
            <a:avLst/>
          </a:prstGeom>
        </p:spPr>
        <p:txBody>
          <a:bodyPr anchor="t" rtlCol="false" tIns="0" lIns="0" bIns="0" rIns="0">
            <a:spAutoFit/>
          </a:bodyPr>
          <a:lstStyle/>
          <a:p>
            <a:pPr>
              <a:lnSpc>
                <a:spcPts val="4944"/>
              </a:lnSpc>
            </a:pPr>
            <a:r>
              <a:rPr lang="en-US" sz="4155">
                <a:solidFill>
                  <a:srgbClr val="00BF63"/>
                </a:solidFill>
                <a:latin typeface="Helios Condensed"/>
              </a:rPr>
              <a:t>SISTEMA </a:t>
            </a:r>
            <a:r>
              <a:rPr lang="en-US" sz="4155">
                <a:solidFill>
                  <a:srgbClr val="333333"/>
                </a:solidFill>
                <a:latin typeface="Helios Condensed"/>
              </a:rPr>
              <a:t>PARA AGENDAMENTO</a:t>
            </a:r>
          </a:p>
        </p:txBody>
      </p:sp>
      <p:grpSp>
        <p:nvGrpSpPr>
          <p:cNvPr name="Group 8" id="8"/>
          <p:cNvGrpSpPr/>
          <p:nvPr/>
        </p:nvGrpSpPr>
        <p:grpSpPr>
          <a:xfrm rot="0">
            <a:off x="358187" y="2075562"/>
            <a:ext cx="4326433" cy="4320676"/>
            <a:chOff x="0" y="0"/>
            <a:chExt cx="5768577" cy="5760901"/>
          </a:xfrm>
        </p:grpSpPr>
        <p:pic>
          <p:nvPicPr>
            <p:cNvPr name="Picture 9" id="9"/>
            <p:cNvPicPr>
              <a:picLocks noChangeAspect="true"/>
            </p:cNvPicPr>
            <p:nvPr/>
          </p:nvPicPr>
          <p:blipFill>
            <a:blip r:embed="rId3"/>
            <a:srcRect l="9946" t="0" r="9946" b="0"/>
            <a:stretch>
              <a:fillRect/>
            </a:stretch>
          </p:blipFill>
          <p:spPr>
            <a:xfrm flipH="false" flipV="false">
              <a:off x="0" y="0"/>
              <a:ext cx="5768577" cy="5760901"/>
            </a:xfrm>
            <a:prstGeom prst="rect">
              <a:avLst/>
            </a:prstGeom>
          </p:spPr>
        </p:pic>
      </p:grpSp>
      <p:sp>
        <p:nvSpPr>
          <p:cNvPr name="TextBox 10" id="10"/>
          <p:cNvSpPr txBox="true"/>
          <p:nvPr/>
        </p:nvSpPr>
        <p:spPr>
          <a:xfrm rot="0">
            <a:off x="10717168" y="282044"/>
            <a:ext cx="7416714" cy="932901"/>
          </a:xfrm>
          <a:prstGeom prst="rect">
            <a:avLst/>
          </a:prstGeom>
        </p:spPr>
        <p:txBody>
          <a:bodyPr anchor="t" rtlCol="false" tIns="0" lIns="0" bIns="0" rIns="0">
            <a:spAutoFit/>
          </a:bodyPr>
          <a:lstStyle/>
          <a:p>
            <a:pPr algn="r">
              <a:lnSpc>
                <a:spcPts val="7204"/>
              </a:lnSpc>
            </a:pPr>
            <a:r>
              <a:rPr lang="en-US" sz="6054">
                <a:solidFill>
                  <a:srgbClr val="00BF63"/>
                </a:solidFill>
                <a:latin typeface="Helios Condensed"/>
              </a:rPr>
              <a:t>A </a:t>
            </a:r>
            <a:r>
              <a:rPr lang="en-US" sz="6054">
                <a:solidFill>
                  <a:srgbClr val="333333"/>
                </a:solidFill>
                <a:latin typeface="Helios Condensed"/>
              </a:rPr>
              <a:t>SER IMPLEMENTADO</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53766" y="4471173"/>
            <a:ext cx="2780468" cy="672327"/>
          </a:xfrm>
          <a:prstGeom prst="rect">
            <a:avLst/>
          </a:prstGeom>
        </p:spPr>
        <p:txBody>
          <a:bodyPr anchor="t" rtlCol="false" tIns="0" lIns="0" bIns="0" rIns="0">
            <a:spAutoFit/>
          </a:bodyPr>
          <a:lstStyle/>
          <a:p>
            <a:pPr algn="ctr">
              <a:lnSpc>
                <a:spcPts val="5225"/>
              </a:lnSpc>
            </a:pPr>
            <a:r>
              <a:rPr lang="en-US" sz="4390">
                <a:solidFill>
                  <a:srgbClr val="00BF63"/>
                </a:solidFill>
                <a:latin typeface="Helios Condensed"/>
              </a:rPr>
              <a:t>F</a:t>
            </a:r>
            <a:r>
              <a:rPr lang="en-US" sz="4390">
                <a:solidFill>
                  <a:srgbClr val="333333"/>
                </a:solidFill>
                <a:latin typeface="Helios Condensed"/>
              </a:rPr>
              <a:t>IM!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DAGAy20Q2uM</dc:identifier>
  <dcterms:modified xsi:type="dcterms:W3CDTF">2011-08-01T06:04:30Z</dcterms:modified>
  <cp:revision>1</cp:revision>
  <dc:title>A Escola Estadual Adventor Divino de Almeida foi criada pelo Decreto n. º 1.460 de 08 de maio de 1971. Sua denominação foi uma homenagem ao cidadão Adventor Divino de Almeida, que nasceu em Campo Grande, na época Mato Grosso, no dia 20 de novembro de</dc:title>
</cp:coreProperties>
</file>